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 smtClean="0"/>
              <a:t>マスタ サブタイトルの書式設定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図形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42105" y="333375"/>
            <a:ext cx="7805420" cy="4637405"/>
          </a:xfrm>
          <a:prstGeom prst="rect">
            <a:avLst/>
          </a:prstGeom>
        </p:spPr>
      </p:pic>
      <p:cxnSp>
        <p:nvCxnSpPr>
          <p:cNvPr id="5" name="直線コネクタ 4"/>
          <p:cNvCxnSpPr/>
          <p:nvPr/>
        </p:nvCxnSpPr>
        <p:spPr>
          <a:xfrm>
            <a:off x="3054985" y="3733165"/>
            <a:ext cx="3319780" cy="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1930400" y="3549015"/>
            <a:ext cx="9861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ja-JP"/>
              <a:t>#E30000</a:t>
            </a:r>
            <a:endParaRPr lang="en-US" altLang="ja-JP"/>
          </a:p>
        </p:txBody>
      </p:sp>
      <p:sp>
        <p:nvSpPr>
          <p:cNvPr id="7" name="テキストボックス 6"/>
          <p:cNvSpPr txBox="1"/>
          <p:nvPr/>
        </p:nvSpPr>
        <p:spPr>
          <a:xfrm>
            <a:off x="233045" y="210820"/>
            <a:ext cx="48488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https://loopstokyo.sakura.ne.jp/tokyo0113/apply/</a:t>
            </a:r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 flipV="1">
            <a:off x="1655445" y="4642485"/>
            <a:ext cx="4486275" cy="37020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ボックス 8"/>
          <p:cNvSpPr txBox="1"/>
          <p:nvPr/>
        </p:nvSpPr>
        <p:spPr>
          <a:xfrm>
            <a:off x="1059180" y="4731385"/>
            <a:ext cx="35775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とる</a:t>
            </a:r>
            <a:endParaRPr lang="ja-JP" altLang="en-US"/>
          </a:p>
          <a:p>
            <a:r>
              <a:rPr lang="ja-JP" altLang="en-US"/>
              <a:t>ボタンから下の余白２００</a:t>
            </a:r>
            <a:r>
              <a:rPr lang="en-US" altLang="ja-JP"/>
              <a:t>PX</a:t>
            </a:r>
            <a:endParaRPr lang="en-US" altLang="ja-JP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テキストボックス 1"/>
          <p:cNvSpPr txBox="1"/>
          <p:nvPr/>
        </p:nvSpPr>
        <p:spPr>
          <a:xfrm>
            <a:off x="173990" y="228600"/>
            <a:ext cx="51428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https://loopstokyo.sakura.ne.jp/tokyo0113/business/</a:t>
            </a:r>
            <a:endParaRPr lang="ja-JP" altLang="en-US"/>
          </a:p>
        </p:txBody>
      </p:sp>
      <p:pic>
        <p:nvPicPr>
          <p:cNvPr id="3" name="コンテンツプレースホルダ 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305175" y="1296670"/>
            <a:ext cx="8681720" cy="5158105"/>
          </a:xfrm>
          <a:prstGeom prst="rect">
            <a:avLst/>
          </a:prstGeom>
        </p:spPr>
      </p:pic>
      <p:sp>
        <p:nvSpPr>
          <p:cNvPr id="4" name="四角形 3"/>
          <p:cNvSpPr/>
          <p:nvPr/>
        </p:nvSpPr>
        <p:spPr>
          <a:xfrm>
            <a:off x="4400550" y="3150870"/>
            <a:ext cx="3169285" cy="68897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5" name="四角形 4"/>
          <p:cNvSpPr/>
          <p:nvPr/>
        </p:nvSpPr>
        <p:spPr>
          <a:xfrm>
            <a:off x="3870960" y="5156835"/>
            <a:ext cx="5360035" cy="68897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6" name="テキストボックス 5"/>
          <p:cNvSpPr txBox="1"/>
          <p:nvPr/>
        </p:nvSpPr>
        <p:spPr>
          <a:xfrm>
            <a:off x="287020" y="1058545"/>
            <a:ext cx="20866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前のページと同じ修正</a:t>
            </a:r>
            <a:endParaRPr lang="ja-JP" altLang="en-US"/>
          </a:p>
        </p:txBody>
      </p:sp>
      <p:cxnSp>
        <p:nvCxnSpPr>
          <p:cNvPr id="7" name="直線コネクタ 6"/>
          <p:cNvCxnSpPr/>
          <p:nvPr/>
        </p:nvCxnSpPr>
        <p:spPr>
          <a:xfrm>
            <a:off x="1604010" y="1597025"/>
            <a:ext cx="2592705" cy="15944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/>
          <p:cNvCxnSpPr/>
          <p:nvPr/>
        </p:nvCxnSpPr>
        <p:spPr>
          <a:xfrm>
            <a:off x="1686560" y="1743710"/>
            <a:ext cx="2047240" cy="360870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/>
          <p:cNvCxnSpPr/>
          <p:nvPr/>
        </p:nvCxnSpPr>
        <p:spPr>
          <a:xfrm flipV="1">
            <a:off x="1642745" y="3016885"/>
            <a:ext cx="2757805" cy="1339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ボックス 9"/>
          <p:cNvSpPr txBox="1"/>
          <p:nvPr/>
        </p:nvSpPr>
        <p:spPr>
          <a:xfrm>
            <a:off x="287020" y="3016885"/>
            <a:ext cx="39090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スクエア東京の格安ビジネスオプション</a:t>
            </a:r>
            <a:endParaRPr lang="ja-JP" altLang="en-US"/>
          </a:p>
        </p:txBody>
      </p:sp>
      <p:sp>
        <p:nvSpPr>
          <p:cNvPr id="15" name="テキストボックス 14"/>
          <p:cNvSpPr txBox="1"/>
          <p:nvPr/>
        </p:nvSpPr>
        <p:spPr>
          <a:xfrm>
            <a:off x="9650095" y="70485"/>
            <a:ext cx="226441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画像には　画像後送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イメージサイズタグ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en-US" altLang="ja-JP">
                <a:solidFill>
                  <a:srgbClr val="FF0000"/>
                </a:solidFill>
              </a:rPr>
              <a:t>ALT</a:t>
            </a:r>
            <a:endParaRPr lang="en-US" altLang="ja-JP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は必ず入れてください</a:t>
            </a:r>
            <a:endParaRPr lang="ja-JP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コンテンツプレースホルダ 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436620" y="1562735"/>
            <a:ext cx="8424545" cy="500570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276860" y="84455"/>
            <a:ext cx="72542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https://loopstokyo.sakura.ne.jp/tokyo0113/confirmation/identification.html</a:t>
            </a:r>
            <a:endParaRPr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2273300" y="2571115"/>
            <a:ext cx="2345690" cy="135128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1110615" y="2320290"/>
            <a:ext cx="25088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プラポリの小見出しに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以下同</a:t>
            </a:r>
            <a:endParaRPr lang="ja-JP" altLang="en-US">
              <a:solidFill>
                <a:srgbClr val="FF0000"/>
              </a:solidFill>
            </a:endParaRPr>
          </a:p>
          <a:p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各ブロック間の余白は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他と統一</a:t>
            </a:r>
            <a:endParaRPr lang="ja-JP" altLang="en-US">
              <a:solidFill>
                <a:srgbClr val="FF0000"/>
              </a:solidFill>
            </a:endParaRPr>
          </a:p>
        </p:txBody>
      </p:sp>
      <p:sp>
        <p:nvSpPr>
          <p:cNvPr id="11" name="テキストボックス 10"/>
          <p:cNvSpPr txBox="1"/>
          <p:nvPr/>
        </p:nvSpPr>
        <p:spPr>
          <a:xfrm>
            <a:off x="2334895" y="1562735"/>
            <a:ext cx="3702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ご本人確認の概要</a:t>
            </a:r>
            <a:endParaRPr lang="ja-JP" altLang="en-US"/>
          </a:p>
        </p:txBody>
      </p:sp>
      <p:cxnSp>
        <p:nvCxnSpPr>
          <p:cNvPr id="12" name="直線コネクタ 11"/>
          <p:cNvCxnSpPr/>
          <p:nvPr/>
        </p:nvCxnSpPr>
        <p:spPr>
          <a:xfrm>
            <a:off x="3796030" y="2015490"/>
            <a:ext cx="791845" cy="154305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/>
          <p:cNvCxnSpPr/>
          <p:nvPr/>
        </p:nvCxnSpPr>
        <p:spPr>
          <a:xfrm flipV="1">
            <a:off x="1377950" y="3932555"/>
            <a:ext cx="3302635" cy="42164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ボックス 6"/>
          <p:cNvSpPr txBox="1"/>
          <p:nvPr/>
        </p:nvSpPr>
        <p:spPr>
          <a:xfrm>
            <a:off x="276860" y="3994150"/>
            <a:ext cx="5481955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スクエア東京のご本人確認についてご案内いたします。</a:t>
            </a:r>
            <a:endParaRPr lang="ja-JP" altLang="en-US"/>
          </a:p>
          <a:p>
            <a:pPr algn="l"/>
            <a:endParaRPr lang="ja-JP" altLang="en-US"/>
          </a:p>
          <a:p>
            <a:pPr algn="l"/>
            <a:endParaRPr lang="ja-JP" altLang="en-US"/>
          </a:p>
          <a:p>
            <a:pPr algn="l"/>
            <a:endParaRPr lang="ja-JP" altLang="en-US"/>
          </a:p>
          <a:p>
            <a:pPr algn="l"/>
            <a:r>
              <a:rPr lang="ja-JP" altLang="en-US"/>
              <a:t>これの下に小見出し設置</a:t>
            </a:r>
            <a:r>
              <a:rPr lang="ja-JP" altLang="en-US"/>
              <a:t>　</a:t>
            </a:r>
            <a:endParaRPr lang="ja-JP" altLang="en-US"/>
          </a:p>
          <a:p>
            <a:pPr algn="l"/>
            <a:r>
              <a:rPr lang="ja-JP" altLang="en-US"/>
              <a:t>ご契約時のお申し込み</a:t>
            </a:r>
            <a:r>
              <a:rPr lang="ja-JP" altLang="en-US"/>
              <a:t>者の本人確認</a:t>
            </a:r>
            <a:endParaRPr lang="ja-JP" altLang="en-US"/>
          </a:p>
          <a:p>
            <a:pPr algn="l"/>
            <a:endParaRPr lang="ja-JP" altLang="en-US"/>
          </a:p>
          <a:p>
            <a:pPr algn="l"/>
            <a:r>
              <a:rPr lang="ja-JP" altLang="en-US"/>
              <a:t>その下から現在の文面</a:t>
            </a:r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 flipV="1">
            <a:off x="636905" y="4407535"/>
            <a:ext cx="165735" cy="64643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コンテンツプレースホルダ 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233930" y="522605"/>
            <a:ext cx="9782175" cy="5812155"/>
          </a:xfrm>
          <a:prstGeom prst="rect">
            <a:avLst/>
          </a:prstGeom>
        </p:spPr>
      </p:pic>
      <p:cxnSp>
        <p:nvCxnSpPr>
          <p:cNvPr id="3" name="直線コネクタ 2"/>
          <p:cNvCxnSpPr/>
          <p:nvPr/>
        </p:nvCxnSpPr>
        <p:spPr>
          <a:xfrm>
            <a:off x="1182370" y="2173605"/>
            <a:ext cx="2212340" cy="4006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線コネクタ 3"/>
          <p:cNvCxnSpPr/>
          <p:nvPr/>
        </p:nvCxnSpPr>
        <p:spPr>
          <a:xfrm>
            <a:off x="1892300" y="3994150"/>
            <a:ext cx="1821180" cy="54546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1333500" y="3887470"/>
            <a:ext cx="1149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とる</a:t>
            </a:r>
            <a:endParaRPr lang="ja-JP" altLang="en-US"/>
          </a:p>
        </p:txBody>
      </p:sp>
      <p:sp>
        <p:nvSpPr>
          <p:cNvPr id="6" name="テキストボックス 5"/>
          <p:cNvSpPr txBox="1"/>
          <p:nvPr/>
        </p:nvSpPr>
        <p:spPr>
          <a:xfrm>
            <a:off x="946150" y="3244215"/>
            <a:ext cx="263080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◆をやめて</a:t>
            </a:r>
            <a:endParaRPr lang="ja-JP" altLang="en-US"/>
          </a:p>
          <a:p>
            <a:r>
              <a:rPr lang="ja-JP" altLang="en-US"/>
              <a:t>【個人契約の場合】</a:t>
            </a:r>
            <a:endParaRPr lang="ja-JP" altLang="en-US"/>
          </a:p>
          <a:p>
            <a:endParaRPr lang="ja-JP" altLang="en-US"/>
          </a:p>
          <a:p>
            <a:endParaRPr lang="ja-JP" altLang="en-US"/>
          </a:p>
          <a:p>
            <a:endParaRPr lang="ja-JP" altLang="en-US"/>
          </a:p>
          <a:p>
            <a:r>
              <a:rPr lang="ja-JP" altLang="en-US"/>
              <a:t>【法人契約の場合】</a:t>
            </a:r>
            <a:endParaRPr lang="ja-JP" altLang="en-US"/>
          </a:p>
        </p:txBody>
      </p:sp>
      <p:sp>
        <p:nvSpPr>
          <p:cNvPr id="7" name="テキストボックス 6"/>
          <p:cNvSpPr txBox="1"/>
          <p:nvPr/>
        </p:nvSpPr>
        <p:spPr>
          <a:xfrm>
            <a:off x="462280" y="1998345"/>
            <a:ext cx="17164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小見出しの帯に</a:t>
            </a:r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>
            <a:off x="1295400" y="5835650"/>
            <a:ext cx="2448560" cy="15430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ボックス 8"/>
          <p:cNvSpPr txBox="1"/>
          <p:nvPr/>
        </p:nvSpPr>
        <p:spPr>
          <a:xfrm>
            <a:off x="685165" y="5732780"/>
            <a:ext cx="1493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行間あける</a:t>
            </a:r>
            <a:endParaRPr lang="ja-JP" altLang="en-US"/>
          </a:p>
        </p:txBody>
      </p:sp>
      <p:cxnSp>
        <p:nvCxnSpPr>
          <p:cNvPr id="10" name="直線コネクタ 9"/>
          <p:cNvCxnSpPr/>
          <p:nvPr/>
        </p:nvCxnSpPr>
        <p:spPr>
          <a:xfrm>
            <a:off x="1522095" y="1309370"/>
            <a:ext cx="1985645" cy="92583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ボックス 10"/>
          <p:cNvSpPr txBox="1"/>
          <p:nvPr/>
        </p:nvSpPr>
        <p:spPr>
          <a:xfrm>
            <a:off x="205105" y="774065"/>
            <a:ext cx="156337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キャプションは</a:t>
            </a:r>
            <a:endParaRPr lang="ja-JP" altLang="en-US"/>
          </a:p>
          <a:p>
            <a:r>
              <a:rPr lang="ja-JP" altLang="en-US"/>
              <a:t>１４</a:t>
            </a:r>
            <a:r>
              <a:rPr lang="en-US" altLang="ja-JP"/>
              <a:t>PX</a:t>
            </a:r>
            <a:endParaRPr lang="en-US" altLang="ja-JP"/>
          </a:p>
        </p:txBody>
      </p:sp>
      <p:sp>
        <p:nvSpPr>
          <p:cNvPr id="12" name="四角形 11"/>
          <p:cNvSpPr/>
          <p:nvPr/>
        </p:nvSpPr>
        <p:spPr>
          <a:xfrm>
            <a:off x="3538220" y="2091055"/>
            <a:ext cx="5483860" cy="26733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コンテンツプレースホルダ 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168650" y="758190"/>
            <a:ext cx="8989695" cy="534098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328295" y="105410"/>
            <a:ext cx="78009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https://loopstokyo.sakura.ne.jp/tokyo0113/confirmation/articleofagreement.html</a:t>
            </a:r>
            <a:endParaRPr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2037080" y="3712845"/>
            <a:ext cx="2345690" cy="135128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400685" y="4236085"/>
            <a:ext cx="25088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プラポリの小見出しに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以下同</a:t>
            </a:r>
            <a:endParaRPr lang="ja-JP" altLang="en-US">
              <a:solidFill>
                <a:srgbClr val="FF0000"/>
              </a:solidFill>
            </a:endParaRPr>
          </a:p>
          <a:p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各ブロック間の余白は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他と統一</a:t>
            </a:r>
            <a:endParaRPr lang="ja-JP" altLang="en-US">
              <a:solidFill>
                <a:srgbClr val="FF0000"/>
              </a:solidFill>
            </a:endParaRPr>
          </a:p>
        </p:txBody>
      </p:sp>
      <p:sp>
        <p:nvSpPr>
          <p:cNvPr id="11" name="テキストボックス 10"/>
          <p:cNvSpPr txBox="1"/>
          <p:nvPr/>
        </p:nvSpPr>
        <p:spPr>
          <a:xfrm>
            <a:off x="575310" y="2385695"/>
            <a:ext cx="3702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ご利用契約書の概要</a:t>
            </a:r>
            <a:endParaRPr lang="ja-JP" altLang="en-US"/>
          </a:p>
        </p:txBody>
      </p:sp>
      <p:cxnSp>
        <p:nvCxnSpPr>
          <p:cNvPr id="12" name="直線コネクタ 11"/>
          <p:cNvCxnSpPr/>
          <p:nvPr/>
        </p:nvCxnSpPr>
        <p:spPr>
          <a:xfrm>
            <a:off x="2211070" y="2677160"/>
            <a:ext cx="2284730" cy="142684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/>
          <p:cNvCxnSpPr/>
          <p:nvPr/>
        </p:nvCxnSpPr>
        <p:spPr>
          <a:xfrm>
            <a:off x="1820545" y="2965450"/>
            <a:ext cx="2592705" cy="161544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ボックス 7"/>
          <p:cNvSpPr txBox="1"/>
          <p:nvPr/>
        </p:nvSpPr>
        <p:spPr>
          <a:xfrm>
            <a:off x="996950" y="2985770"/>
            <a:ext cx="23710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場所はほかとあわせる</a:t>
            </a:r>
            <a:endParaRPr lang="ja-JP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コンテンツプレースホルダ 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704590" y="1197610"/>
            <a:ext cx="8249285" cy="490156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338455" y="187325"/>
            <a:ext cx="72161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https://loopstokyo.sakura.ne.jp/tokyo0113/virtualoffice-price/forward.html</a:t>
            </a:r>
            <a:endParaRPr lang="ja-JP" altLang="en-US"/>
          </a:p>
        </p:txBody>
      </p:sp>
      <p:sp>
        <p:nvSpPr>
          <p:cNvPr id="4" name="テキストボックス 3"/>
          <p:cNvSpPr txBox="1"/>
          <p:nvPr/>
        </p:nvSpPr>
        <p:spPr>
          <a:xfrm>
            <a:off x="462280" y="825500"/>
            <a:ext cx="2677795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表組内も本文行間に</a:t>
            </a:r>
            <a:endParaRPr lang="ja-JP" altLang="en-US"/>
          </a:p>
          <a:p>
            <a:endParaRPr lang="ja-JP" altLang="en-US"/>
          </a:p>
          <a:p>
            <a:r>
              <a:rPr lang="ja-JP" altLang="en-US"/>
              <a:t>表組のセルの内側余白が</a:t>
            </a:r>
            <a:endParaRPr lang="ja-JP" altLang="en-US"/>
          </a:p>
          <a:p>
            <a:r>
              <a:rPr lang="ja-JP" altLang="en-US"/>
              <a:t>窮屈なので全体表組は</a:t>
            </a:r>
            <a:endParaRPr lang="ja-JP" altLang="en-US"/>
          </a:p>
          <a:p>
            <a:r>
              <a:rPr lang="ja-JP" altLang="en-US"/>
              <a:t>ゆったりと</a:t>
            </a:r>
            <a:endParaRPr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2169795" y="4312920"/>
            <a:ext cx="2788285" cy="95694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1213485" y="3942715"/>
            <a:ext cx="180086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ひょうぐみすべて</a:t>
            </a:r>
            <a:endParaRPr lang="ja-JP" altLang="en-US"/>
          </a:p>
          <a:p>
            <a:r>
              <a:rPr lang="ja-JP" altLang="en-US"/>
              <a:t>セル左の幅</a:t>
            </a:r>
            <a:endParaRPr lang="ja-JP" altLang="en-US"/>
          </a:p>
          <a:p>
            <a:r>
              <a:rPr lang="ja-JP" altLang="en-US"/>
              <a:t>１２０％ぐらいに</a:t>
            </a:r>
            <a:endParaRPr lang="ja-JP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コンテンツプレースホルダ 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819400" y="457835"/>
            <a:ext cx="9175115" cy="5451475"/>
          </a:xfrm>
          <a:prstGeom prst="rect">
            <a:avLst/>
          </a:prstGeom>
        </p:spPr>
      </p:pic>
      <p:sp>
        <p:nvSpPr>
          <p:cNvPr id="3" name="四角形 2"/>
          <p:cNvSpPr/>
          <p:nvPr/>
        </p:nvSpPr>
        <p:spPr>
          <a:xfrm>
            <a:off x="4279265" y="5280660"/>
            <a:ext cx="195580" cy="14414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4" name="四角形 3"/>
          <p:cNvSpPr/>
          <p:nvPr/>
        </p:nvSpPr>
        <p:spPr>
          <a:xfrm>
            <a:off x="4279265" y="5633720"/>
            <a:ext cx="195580" cy="14414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5" name="四角形 4"/>
          <p:cNvSpPr/>
          <p:nvPr/>
        </p:nvSpPr>
        <p:spPr>
          <a:xfrm>
            <a:off x="4920615" y="5489575"/>
            <a:ext cx="195580" cy="14414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6" name="テキストボックス 5"/>
          <p:cNvSpPr txBox="1"/>
          <p:nvPr/>
        </p:nvSpPr>
        <p:spPr>
          <a:xfrm>
            <a:off x="310515" y="871855"/>
            <a:ext cx="25088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プラポリの小見出しに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以下同</a:t>
            </a:r>
            <a:endParaRPr lang="ja-JP" altLang="en-US">
              <a:solidFill>
                <a:srgbClr val="FF0000"/>
              </a:solidFill>
            </a:endParaRPr>
          </a:p>
          <a:p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各ブロック間の余白は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他と統一</a:t>
            </a:r>
            <a:endParaRPr lang="ja-JP" altLang="en-US">
              <a:solidFill>
                <a:srgbClr val="FF0000"/>
              </a:solidFill>
            </a:endParaRPr>
          </a:p>
        </p:txBody>
      </p:sp>
      <p:cxnSp>
        <p:nvCxnSpPr>
          <p:cNvPr id="7" name="直線コネクタ 6"/>
          <p:cNvCxnSpPr/>
          <p:nvPr/>
        </p:nvCxnSpPr>
        <p:spPr>
          <a:xfrm>
            <a:off x="2242185" y="1360805"/>
            <a:ext cx="1759585" cy="117284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/>
          <p:cNvCxnSpPr/>
          <p:nvPr/>
        </p:nvCxnSpPr>
        <p:spPr>
          <a:xfrm>
            <a:off x="1172210" y="5290820"/>
            <a:ext cx="2849880" cy="22606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ボックス 8"/>
          <p:cNvSpPr txBox="1"/>
          <p:nvPr/>
        </p:nvSpPr>
        <p:spPr>
          <a:xfrm>
            <a:off x="532130" y="5030470"/>
            <a:ext cx="640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渋谷</a:t>
            </a:r>
            <a:endParaRPr lang="ja-JP" altLang="en-US"/>
          </a:p>
          <a:p>
            <a:r>
              <a:rPr lang="ja-JP" altLang="en-US"/>
              <a:t>に</a:t>
            </a:r>
            <a:endParaRPr lang="ja-JP" altLang="en-US"/>
          </a:p>
        </p:txBody>
      </p:sp>
      <p:cxnSp>
        <p:nvCxnSpPr>
          <p:cNvPr id="10" name="直線コネクタ 9"/>
          <p:cNvCxnSpPr/>
          <p:nvPr/>
        </p:nvCxnSpPr>
        <p:spPr>
          <a:xfrm>
            <a:off x="1593850" y="2924175"/>
            <a:ext cx="2613660" cy="1339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ボックス 10"/>
          <p:cNvSpPr txBox="1"/>
          <p:nvPr/>
        </p:nvSpPr>
        <p:spPr>
          <a:xfrm>
            <a:off x="585470" y="2828290"/>
            <a:ext cx="11912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余白１０</a:t>
            </a:r>
            <a:r>
              <a:rPr lang="en-US" altLang="ja-JP"/>
              <a:t>PX</a:t>
            </a:r>
            <a:r>
              <a:rPr lang="ja-JP" altLang="en-US"/>
              <a:t>増やす</a:t>
            </a:r>
            <a:endParaRPr lang="ja-JP" altLang="en-US"/>
          </a:p>
          <a:p>
            <a:endParaRPr lang="ja-JP" altLang="en-US"/>
          </a:p>
          <a:p>
            <a:r>
              <a:rPr lang="ja-JP" altLang="en-US"/>
              <a:t>以下同</a:t>
            </a:r>
            <a:endParaRPr lang="ja-JP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コンテンツプレースホルダ 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220720" y="722630"/>
            <a:ext cx="8754110" cy="5201285"/>
          </a:xfrm>
          <a:prstGeom prst="rect">
            <a:avLst/>
          </a:prstGeom>
        </p:spPr>
      </p:pic>
      <p:sp>
        <p:nvSpPr>
          <p:cNvPr id="4" name="テキストボックス 3"/>
          <p:cNvSpPr txBox="1"/>
          <p:nvPr/>
        </p:nvSpPr>
        <p:spPr>
          <a:xfrm>
            <a:off x="400685" y="84455"/>
            <a:ext cx="8517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https://loopstokyo.sakura.ne.jp/tokyo0113/merit/</a:t>
            </a:r>
            <a:endParaRPr lang="ja-JP" altLang="en-US"/>
          </a:p>
        </p:txBody>
      </p:sp>
      <p:sp>
        <p:nvSpPr>
          <p:cNvPr id="5" name="四角形 4"/>
          <p:cNvSpPr/>
          <p:nvPr/>
        </p:nvSpPr>
        <p:spPr>
          <a:xfrm>
            <a:off x="6130925" y="3829685"/>
            <a:ext cx="494030" cy="2470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>
            <a:off x="1779270" y="2698115"/>
            <a:ext cx="4382770" cy="112141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ボックス 6"/>
          <p:cNvSpPr txBox="1"/>
          <p:nvPr/>
        </p:nvSpPr>
        <p:spPr>
          <a:xfrm>
            <a:off x="1139190" y="254317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特長</a:t>
            </a:r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>
            <a:off x="2026285" y="4488180"/>
            <a:ext cx="3065780" cy="52451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ボックス 8"/>
          <p:cNvSpPr txBox="1"/>
          <p:nvPr/>
        </p:nvSpPr>
        <p:spPr>
          <a:xfrm>
            <a:off x="1036320" y="4220210"/>
            <a:ext cx="9899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ja-JP"/>
              <a:t>860*460</a:t>
            </a:r>
            <a:endParaRPr lang="en-US" altLang="ja-JP"/>
          </a:p>
        </p:txBody>
      </p:sp>
      <p:sp>
        <p:nvSpPr>
          <p:cNvPr id="15" name="テキストボックス 14"/>
          <p:cNvSpPr txBox="1"/>
          <p:nvPr/>
        </p:nvSpPr>
        <p:spPr>
          <a:xfrm>
            <a:off x="9650095" y="70485"/>
            <a:ext cx="226441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>
                <a:solidFill>
                  <a:srgbClr val="FF0000"/>
                </a:solidFill>
              </a:rPr>
              <a:t>画像には</a:t>
            </a:r>
            <a:r>
              <a:rPr lang="ja-JP" altLang="en-US">
                <a:solidFill>
                  <a:srgbClr val="FF0000"/>
                </a:solidFill>
                <a:sym typeface="+mn-ea"/>
              </a:rPr>
              <a:t>　画像後送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イメージサイズタグ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en-US" altLang="ja-JP">
                <a:solidFill>
                  <a:srgbClr val="FF0000"/>
                </a:solidFill>
              </a:rPr>
              <a:t>ALT</a:t>
            </a:r>
            <a:endParaRPr lang="en-US" altLang="ja-JP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は必ず入れてください</a:t>
            </a:r>
            <a:endParaRPr lang="ja-JP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コンテンツプレースホルダ 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850515" y="937895"/>
            <a:ext cx="9083040" cy="5396865"/>
          </a:xfrm>
          <a:prstGeom prst="rect">
            <a:avLst/>
          </a:prstGeom>
        </p:spPr>
      </p:pic>
      <p:cxnSp>
        <p:nvCxnSpPr>
          <p:cNvPr id="4" name="直線コネクタ 3"/>
          <p:cNvCxnSpPr/>
          <p:nvPr/>
        </p:nvCxnSpPr>
        <p:spPr>
          <a:xfrm>
            <a:off x="1367790" y="5650865"/>
            <a:ext cx="4701540" cy="99822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431165" y="5321300"/>
            <a:ext cx="198945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バナー上の余白は</a:t>
            </a:r>
            <a:endParaRPr lang="ja-JP" altLang="en-US"/>
          </a:p>
          <a:p>
            <a:r>
              <a:rPr lang="ja-JP" altLang="en-US"/>
              <a:t>ほかとあわせる</a:t>
            </a:r>
            <a:endParaRPr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>
            <a:off x="1614805" y="1812925"/>
            <a:ext cx="3158490" cy="95694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ボックス 6"/>
          <p:cNvSpPr txBox="1"/>
          <p:nvPr/>
        </p:nvSpPr>
        <p:spPr>
          <a:xfrm>
            <a:off x="544195" y="1565910"/>
            <a:ext cx="182499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それぞれ</a:t>
            </a:r>
            <a:endParaRPr lang="ja-JP" altLang="en-US"/>
          </a:p>
          <a:p>
            <a:r>
              <a:rPr lang="en-US" altLang="ja-JP"/>
              <a:t>300*200</a:t>
            </a:r>
            <a:r>
              <a:rPr lang="ja-JP" altLang="en-US"/>
              <a:t>を</a:t>
            </a:r>
            <a:endParaRPr lang="ja-JP" altLang="en-US"/>
          </a:p>
          <a:p>
            <a:r>
              <a:rPr lang="ja-JP" altLang="en-US"/>
              <a:t>イラスト配置予定</a:t>
            </a:r>
            <a:endParaRPr lang="ja-JP" altLang="en-US"/>
          </a:p>
        </p:txBody>
      </p:sp>
      <p:sp>
        <p:nvSpPr>
          <p:cNvPr id="15" name="テキストボックス 14"/>
          <p:cNvSpPr txBox="1"/>
          <p:nvPr/>
        </p:nvSpPr>
        <p:spPr>
          <a:xfrm>
            <a:off x="9650095" y="70485"/>
            <a:ext cx="226441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>
                <a:solidFill>
                  <a:srgbClr val="FF0000"/>
                </a:solidFill>
              </a:rPr>
              <a:t>画像には</a:t>
            </a:r>
            <a:r>
              <a:rPr lang="ja-JP" altLang="en-US">
                <a:solidFill>
                  <a:srgbClr val="FF0000"/>
                </a:solidFill>
                <a:sym typeface="+mn-ea"/>
              </a:rPr>
              <a:t>　画像後送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イメージサイズタグ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en-US" altLang="ja-JP">
                <a:solidFill>
                  <a:srgbClr val="FF0000"/>
                </a:solidFill>
              </a:rPr>
              <a:t>ALT</a:t>
            </a:r>
            <a:endParaRPr lang="en-US" altLang="ja-JP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は必ず入れてください</a:t>
            </a:r>
            <a:endParaRPr lang="ja-JP" altLang="en-US">
              <a:solidFill>
                <a:srgbClr val="FF0000"/>
              </a:solidFill>
            </a:endParaRPr>
          </a:p>
        </p:txBody>
      </p:sp>
      <p:cxnSp>
        <p:nvCxnSpPr>
          <p:cNvPr id="8" name="直線コネクタ 7"/>
          <p:cNvCxnSpPr/>
          <p:nvPr/>
        </p:nvCxnSpPr>
        <p:spPr>
          <a:xfrm>
            <a:off x="1192530" y="3922395"/>
            <a:ext cx="3467100" cy="66865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ボックス 8"/>
          <p:cNvSpPr txBox="1"/>
          <p:nvPr/>
        </p:nvSpPr>
        <p:spPr>
          <a:xfrm>
            <a:off x="647700" y="3716655"/>
            <a:ext cx="19831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余白９０％ぐらいに</a:t>
            </a:r>
            <a:endParaRPr lang="ja-JP" altLang="en-US"/>
          </a:p>
        </p:txBody>
      </p:sp>
      <p:cxnSp>
        <p:nvCxnSpPr>
          <p:cNvPr id="10" name="直線コネクタ 9"/>
          <p:cNvCxnSpPr/>
          <p:nvPr/>
        </p:nvCxnSpPr>
        <p:spPr>
          <a:xfrm>
            <a:off x="2447925" y="661035"/>
            <a:ext cx="2715895" cy="164592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ボックス 10"/>
          <p:cNvSpPr txBox="1"/>
          <p:nvPr/>
        </p:nvSpPr>
        <p:spPr>
          <a:xfrm>
            <a:off x="1083310" y="292735"/>
            <a:ext cx="213931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余白１１</a:t>
            </a:r>
            <a:r>
              <a:rPr lang="ja-JP" altLang="en-US"/>
              <a:t>０％ぐらいに</a:t>
            </a:r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コンテンツプレースホルダ 3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161540" y="694690"/>
            <a:ext cx="9782175" cy="5812155"/>
          </a:xfrm>
          <a:prstGeom prst="rect">
            <a:avLst/>
          </a:prstGeom>
        </p:spPr>
      </p:pic>
      <p:sp>
        <p:nvSpPr>
          <p:cNvPr id="5" name="テキストボックス 4"/>
          <p:cNvSpPr txBox="1"/>
          <p:nvPr/>
        </p:nvSpPr>
        <p:spPr>
          <a:xfrm>
            <a:off x="173990" y="156845"/>
            <a:ext cx="59537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https://loopstokyo.sakura.ne.jp/tokyo0113/apply/thanks.html</a:t>
            </a:r>
            <a:endParaRPr lang="ja-JP" altLang="en-US"/>
          </a:p>
        </p:txBody>
      </p:sp>
      <p:sp>
        <p:nvSpPr>
          <p:cNvPr id="6" name="四角形 5"/>
          <p:cNvSpPr/>
          <p:nvPr/>
        </p:nvSpPr>
        <p:spPr>
          <a:xfrm>
            <a:off x="3446145" y="3397885"/>
            <a:ext cx="4784090" cy="114173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7" name="直線コネクタ 6"/>
          <p:cNvCxnSpPr/>
          <p:nvPr/>
        </p:nvCxnSpPr>
        <p:spPr>
          <a:xfrm>
            <a:off x="904875" y="3387090"/>
            <a:ext cx="2376170" cy="45275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ボックス 7"/>
          <p:cNvSpPr txBox="1"/>
          <p:nvPr/>
        </p:nvSpPr>
        <p:spPr>
          <a:xfrm>
            <a:off x="520700" y="2741930"/>
            <a:ext cx="98615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文字色</a:t>
            </a:r>
            <a:endParaRPr lang="ja-JP" altLang="en-US"/>
          </a:p>
          <a:p>
            <a:pPr algn="l"/>
            <a:r>
              <a:rPr lang="en-US" altLang="ja-JP"/>
              <a:t>#E30000</a:t>
            </a:r>
            <a:endParaRPr lang="en-US" altLang="ja-JP"/>
          </a:p>
        </p:txBody>
      </p:sp>
      <p:cxnSp>
        <p:nvCxnSpPr>
          <p:cNvPr id="9" name="直線コネクタ 8"/>
          <p:cNvCxnSpPr/>
          <p:nvPr/>
        </p:nvCxnSpPr>
        <p:spPr>
          <a:xfrm flipV="1">
            <a:off x="1593850" y="5939155"/>
            <a:ext cx="3899535" cy="14414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ボックス 9"/>
          <p:cNvSpPr txBox="1"/>
          <p:nvPr/>
        </p:nvSpPr>
        <p:spPr>
          <a:xfrm>
            <a:off x="595630" y="5938520"/>
            <a:ext cx="17678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余白７０％ぐらい</a:t>
            </a:r>
            <a:endParaRPr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 flipV="1">
            <a:off x="1506855" y="5027295"/>
            <a:ext cx="3899535" cy="14414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ボックス 11"/>
          <p:cNvSpPr txBox="1"/>
          <p:nvPr/>
        </p:nvSpPr>
        <p:spPr>
          <a:xfrm>
            <a:off x="508635" y="5026660"/>
            <a:ext cx="19240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余白１２</a:t>
            </a:r>
            <a:r>
              <a:rPr lang="ja-JP" altLang="en-US"/>
              <a:t>０％ぐらい</a:t>
            </a:r>
            <a:endParaRPr lang="ja-JP" altLang="en-US"/>
          </a:p>
        </p:txBody>
      </p:sp>
      <p:sp>
        <p:nvSpPr>
          <p:cNvPr id="13" name="四角形 12"/>
          <p:cNvSpPr/>
          <p:nvPr/>
        </p:nvSpPr>
        <p:spPr>
          <a:xfrm>
            <a:off x="5472430" y="2337435"/>
            <a:ext cx="133985" cy="17526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14" name="直線コネクタ 13"/>
          <p:cNvCxnSpPr>
            <a:endCxn id="13" idx="0"/>
          </p:cNvCxnSpPr>
          <p:nvPr/>
        </p:nvCxnSpPr>
        <p:spPr>
          <a:xfrm>
            <a:off x="1686560" y="1586865"/>
            <a:ext cx="3853180" cy="75057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ボックス 14"/>
          <p:cNvSpPr txBox="1"/>
          <p:nvPr/>
        </p:nvSpPr>
        <p:spPr>
          <a:xfrm>
            <a:off x="1099820" y="1318895"/>
            <a:ext cx="5556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とる</a:t>
            </a:r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テキストボックス 1"/>
          <p:cNvSpPr txBox="1"/>
          <p:nvPr/>
        </p:nvSpPr>
        <p:spPr>
          <a:xfrm>
            <a:off x="338455" y="238760"/>
            <a:ext cx="52050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https://loopstokyo.sakura.ne.jp/tokyo0113/applyinfo/</a:t>
            </a:r>
            <a:endParaRPr lang="ja-JP" altLang="en-US"/>
          </a:p>
        </p:txBody>
      </p:sp>
      <p:pic>
        <p:nvPicPr>
          <p:cNvPr id="3" name="コンテンツプレースホルダ 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435985" y="836930"/>
            <a:ext cx="8723630" cy="5183505"/>
          </a:xfrm>
          <a:prstGeom prst="rect">
            <a:avLst/>
          </a:prstGeom>
        </p:spPr>
      </p:pic>
      <p:cxnSp>
        <p:nvCxnSpPr>
          <p:cNvPr id="4" name="直線コネクタ 3"/>
          <p:cNvCxnSpPr/>
          <p:nvPr/>
        </p:nvCxnSpPr>
        <p:spPr>
          <a:xfrm>
            <a:off x="2426970" y="2275840"/>
            <a:ext cx="2253615" cy="65849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143510" y="1597025"/>
            <a:ext cx="915606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追加</a:t>
            </a:r>
            <a:endParaRPr lang="ja-JP" altLang="en-US"/>
          </a:p>
          <a:p>
            <a:pPr algn="l"/>
            <a:r>
              <a:rPr lang="ja-JP" altLang="en-US"/>
              <a:t>お申込みのながれでご不明な点がございましたら、お気軽にこちらからお問い合わせください。</a:t>
            </a:r>
            <a:endParaRPr lang="ja-JP" altLang="en-US"/>
          </a:p>
          <a:p>
            <a:pPr algn="l"/>
            <a:endParaRPr lang="ja-JP" altLang="en-US"/>
          </a:p>
          <a:p>
            <a:pPr algn="l"/>
            <a:r>
              <a:rPr lang="ja-JP" altLang="en-US"/>
              <a:t>お問合せにはリンク</a:t>
            </a:r>
            <a:endParaRPr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>
            <a:off x="1871980" y="4858385"/>
            <a:ext cx="3652520" cy="40132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四角形 6"/>
          <p:cNvSpPr/>
          <p:nvPr/>
        </p:nvSpPr>
        <p:spPr>
          <a:xfrm>
            <a:off x="5524500" y="4725035"/>
            <a:ext cx="3569335" cy="135826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8" name="テキストボックス 7"/>
          <p:cNvSpPr txBox="1"/>
          <p:nvPr/>
        </p:nvSpPr>
        <p:spPr>
          <a:xfrm>
            <a:off x="1157605" y="607060"/>
            <a:ext cx="13125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全体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本文行間に</a:t>
            </a:r>
            <a:endParaRPr lang="ja-JP" altLang="en-US">
              <a:solidFill>
                <a:srgbClr val="FF0000"/>
              </a:solidFill>
            </a:endParaRPr>
          </a:p>
        </p:txBody>
      </p:sp>
      <p:sp>
        <p:nvSpPr>
          <p:cNvPr id="9" name="テキストボックス 8"/>
          <p:cNvSpPr txBox="1"/>
          <p:nvPr/>
        </p:nvSpPr>
        <p:spPr>
          <a:xfrm>
            <a:off x="410845" y="4570095"/>
            <a:ext cx="280543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ja-JP" altLang="en-US" sz="1000"/>
              <a:t>差し替え</a:t>
            </a:r>
            <a:endParaRPr lang="ja-JP" altLang="en-US" sz="1000"/>
          </a:p>
          <a:p>
            <a:pPr algn="l"/>
            <a:r>
              <a:rPr lang="ja-JP" altLang="en-US" sz="1000"/>
              <a:t>＜個人や団体、SOHO、個人事業主の方＞</a:t>
            </a:r>
            <a:endParaRPr lang="ja-JP" altLang="en-US" sz="1000"/>
          </a:p>
          <a:p>
            <a:pPr algn="l"/>
            <a:r>
              <a:rPr lang="ja-JP" altLang="en-US" sz="1000"/>
              <a:t>ご自身の以下のa～cの身分証明書より【1点】をスキャンまたは撮影し、メール添付にてご送信してください。</a:t>
            </a:r>
            <a:endParaRPr lang="ja-JP" altLang="en-US" sz="1000"/>
          </a:p>
          <a:p>
            <a:pPr algn="l"/>
            <a:endParaRPr lang="ja-JP" altLang="en-US" sz="1000"/>
          </a:p>
          <a:p>
            <a:pPr algn="l"/>
            <a:r>
              <a:rPr lang="ja-JP" altLang="en-US" sz="1000"/>
              <a:t>a．運転免許証</a:t>
            </a:r>
            <a:endParaRPr lang="ja-JP" altLang="en-US" sz="1000"/>
          </a:p>
          <a:p>
            <a:pPr algn="l"/>
            <a:r>
              <a:rPr lang="ja-JP" altLang="en-US" sz="1000"/>
              <a:t>b．保険証</a:t>
            </a:r>
            <a:endParaRPr lang="ja-JP" altLang="en-US" sz="1000"/>
          </a:p>
          <a:p>
            <a:pPr algn="l"/>
            <a:r>
              <a:rPr lang="ja-JP" altLang="en-US" sz="1000"/>
              <a:t>c．マイナンバーカード</a:t>
            </a:r>
            <a:endParaRPr lang="ja-JP" altLang="en-US" sz="1000"/>
          </a:p>
          <a:p>
            <a:pPr algn="l"/>
            <a:endParaRPr lang="ja-JP" altLang="en-US" sz="1000"/>
          </a:p>
          <a:p>
            <a:pPr algn="l"/>
            <a:r>
              <a:rPr lang="ja-JP" altLang="en-US" sz="1000"/>
              <a:t>＜法人の方＞</a:t>
            </a:r>
            <a:endParaRPr lang="ja-JP" altLang="en-US" sz="1000"/>
          </a:p>
          <a:p>
            <a:pPr algn="l"/>
            <a:r>
              <a:rPr lang="ja-JP" altLang="en-US" sz="1000"/>
              <a:t>代表者様の身分証明書に加え、発行から6カ月以内の会社登記簿謄本（履歴事項証明書）の【2点】をメールにてご送信ください。</a:t>
            </a:r>
            <a:endParaRPr lang="ja-JP" altLang="en-US" sz="1000"/>
          </a:p>
        </p:txBody>
      </p:sp>
      <p:cxnSp>
        <p:nvCxnSpPr>
          <p:cNvPr id="10" name="直線コネクタ 9"/>
          <p:cNvCxnSpPr/>
          <p:nvPr/>
        </p:nvCxnSpPr>
        <p:spPr>
          <a:xfrm flipH="1" flipV="1">
            <a:off x="6480810" y="5465445"/>
            <a:ext cx="1101090" cy="109093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ボックス 10"/>
          <p:cNvSpPr txBox="1"/>
          <p:nvPr/>
        </p:nvSpPr>
        <p:spPr>
          <a:xfrm>
            <a:off x="7818755" y="6370955"/>
            <a:ext cx="17418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小さくなってます</a:t>
            </a:r>
            <a:endParaRPr lang="ja-JP" altLang="en-US"/>
          </a:p>
        </p:txBody>
      </p:sp>
      <p:sp>
        <p:nvSpPr>
          <p:cNvPr id="12" name="四角形 11"/>
          <p:cNvSpPr/>
          <p:nvPr/>
        </p:nvSpPr>
        <p:spPr>
          <a:xfrm>
            <a:off x="4834890" y="3140710"/>
            <a:ext cx="658495" cy="281876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13" name="直線コネクタ 12"/>
          <p:cNvCxnSpPr/>
          <p:nvPr/>
        </p:nvCxnSpPr>
        <p:spPr>
          <a:xfrm>
            <a:off x="2653665" y="3757295"/>
            <a:ext cx="2098675" cy="54546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ボックス 13"/>
          <p:cNvSpPr txBox="1"/>
          <p:nvPr/>
        </p:nvSpPr>
        <p:spPr>
          <a:xfrm>
            <a:off x="1882140" y="3562350"/>
            <a:ext cx="14878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同じ緑文字に</a:t>
            </a:r>
            <a:endParaRPr lang="ja-JP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コンテンツプレースホルダ 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161540" y="522605"/>
            <a:ext cx="9782175" cy="5812155"/>
          </a:xfrm>
          <a:prstGeom prst="rect">
            <a:avLst/>
          </a:prstGeom>
        </p:spPr>
      </p:pic>
      <p:cxnSp>
        <p:nvCxnSpPr>
          <p:cNvPr id="3" name="直線コネクタ 2"/>
          <p:cNvCxnSpPr/>
          <p:nvPr/>
        </p:nvCxnSpPr>
        <p:spPr>
          <a:xfrm>
            <a:off x="1655445" y="1988185"/>
            <a:ext cx="2202180" cy="46291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ボックス 3"/>
          <p:cNvSpPr txBox="1"/>
          <p:nvPr/>
        </p:nvSpPr>
        <p:spPr>
          <a:xfrm>
            <a:off x="647700" y="1895475"/>
            <a:ext cx="17100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確認メール送信</a:t>
            </a:r>
            <a:endParaRPr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1583690" y="5403850"/>
            <a:ext cx="1995805" cy="40132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935355" y="526986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利用開始</a:t>
            </a:r>
            <a:endParaRPr lang="ja-JP" altLang="en-US"/>
          </a:p>
        </p:txBody>
      </p:sp>
      <p:sp>
        <p:nvSpPr>
          <p:cNvPr id="7" name="テキストボックス 6"/>
          <p:cNvSpPr txBox="1"/>
          <p:nvPr/>
        </p:nvSpPr>
        <p:spPr>
          <a:xfrm>
            <a:off x="389890" y="2910205"/>
            <a:ext cx="213868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文中</a:t>
            </a:r>
            <a:endParaRPr lang="ja-JP" altLang="en-US"/>
          </a:p>
          <a:p>
            <a:r>
              <a:rPr lang="ja-JP" altLang="en-US"/>
              <a:t>お申込み</a:t>
            </a:r>
            <a:endParaRPr lang="ja-JP" altLang="en-US"/>
          </a:p>
          <a:p>
            <a:r>
              <a:rPr lang="ja-JP" altLang="en-US"/>
              <a:t>は</a:t>
            </a:r>
            <a:endParaRPr lang="ja-JP" altLang="en-US"/>
          </a:p>
          <a:p>
            <a:r>
              <a:rPr lang="ja-JP" altLang="en-US"/>
              <a:t>お申し込み</a:t>
            </a:r>
            <a:endParaRPr lang="ja-JP" altLang="en-US"/>
          </a:p>
          <a:p>
            <a:r>
              <a:rPr lang="ja-JP" altLang="en-US"/>
              <a:t>に</a:t>
            </a:r>
            <a:endParaRPr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>
            <a:off x="935355" y="485775"/>
            <a:ext cx="2160905" cy="127571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ボックス 8"/>
          <p:cNvSpPr txBox="1"/>
          <p:nvPr/>
        </p:nvSpPr>
        <p:spPr>
          <a:xfrm>
            <a:off x="389890" y="269875"/>
            <a:ext cx="29102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それぞれの</a:t>
            </a:r>
            <a:endParaRPr lang="ja-JP" altLang="en-US"/>
          </a:p>
          <a:p>
            <a:r>
              <a:rPr lang="ja-JP" altLang="en-US"/>
              <a:t>矩形の高さもうすこし</a:t>
            </a:r>
            <a:endParaRPr lang="ja-JP" altLang="en-US"/>
          </a:p>
          <a:p>
            <a:r>
              <a:rPr lang="ja-JP" altLang="en-US"/>
              <a:t>ゆったりと</a:t>
            </a:r>
            <a:endParaRPr lang="ja-JP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コンテンツプレースホルダ 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654300" y="996315"/>
            <a:ext cx="9412605" cy="559244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479425" y="259715"/>
            <a:ext cx="110991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https://loopstokyo.sakura.ne.jp/tokyo0113/confirmation/refund.html</a:t>
            </a:r>
            <a:endParaRPr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1820545" y="3459480"/>
            <a:ext cx="2026285" cy="149161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657860" y="3208655"/>
            <a:ext cx="25088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プラポリの小見出しに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以下同</a:t>
            </a:r>
            <a:endParaRPr lang="ja-JP" altLang="en-US">
              <a:solidFill>
                <a:srgbClr val="FF0000"/>
              </a:solidFill>
            </a:endParaRPr>
          </a:p>
          <a:p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各ブロック間の余白は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他と統一</a:t>
            </a:r>
            <a:endParaRPr lang="ja-JP" altLang="en-US">
              <a:solidFill>
                <a:srgbClr val="FF0000"/>
              </a:solidFill>
            </a:endParaRPr>
          </a:p>
        </p:txBody>
      </p:sp>
      <p:sp>
        <p:nvSpPr>
          <p:cNvPr id="6" name="テキストボックス 5"/>
          <p:cNvSpPr txBox="1"/>
          <p:nvPr/>
        </p:nvSpPr>
        <p:spPr>
          <a:xfrm>
            <a:off x="235585" y="1020445"/>
            <a:ext cx="280289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サテライトオフィス株式会社</a:t>
            </a:r>
            <a:endParaRPr lang="ja-JP" altLang="en-US"/>
          </a:p>
          <a:p>
            <a:pPr algn="l"/>
            <a:r>
              <a:rPr lang="ja-JP" altLang="en-US"/>
              <a:t>を</a:t>
            </a:r>
            <a:endParaRPr lang="ja-JP" altLang="en-US"/>
          </a:p>
          <a:p>
            <a:pPr algn="l"/>
            <a:r>
              <a:rPr lang="ja-JP" altLang="en-US"/>
              <a:t>株式会社ループス</a:t>
            </a:r>
            <a:endParaRPr lang="ja-JP" altLang="en-US"/>
          </a:p>
        </p:txBody>
      </p:sp>
      <p:cxnSp>
        <p:nvCxnSpPr>
          <p:cNvPr id="10" name="直線コネクタ 9"/>
          <p:cNvCxnSpPr/>
          <p:nvPr/>
        </p:nvCxnSpPr>
        <p:spPr>
          <a:xfrm flipV="1">
            <a:off x="1995170" y="4745355"/>
            <a:ext cx="1944370" cy="41148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ボックス 10"/>
          <p:cNvSpPr txBox="1"/>
          <p:nvPr/>
        </p:nvSpPr>
        <p:spPr>
          <a:xfrm>
            <a:off x="1882140" y="2451100"/>
            <a:ext cx="1903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保証制度の概要</a:t>
            </a:r>
            <a:endParaRPr lang="ja-JP" altLang="en-US"/>
          </a:p>
        </p:txBody>
      </p:sp>
      <p:cxnSp>
        <p:nvCxnSpPr>
          <p:cNvPr id="12" name="直線コネクタ 11"/>
          <p:cNvCxnSpPr/>
          <p:nvPr/>
        </p:nvCxnSpPr>
        <p:spPr>
          <a:xfrm>
            <a:off x="3343275" y="2903855"/>
            <a:ext cx="791845" cy="154305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ボックス 12"/>
          <p:cNvSpPr txBox="1"/>
          <p:nvPr/>
        </p:nvSpPr>
        <p:spPr>
          <a:xfrm>
            <a:off x="492760" y="4971415"/>
            <a:ext cx="602234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他と同じように</a:t>
            </a:r>
            <a:r>
              <a:rPr lang="en-US" altLang="ja-JP"/>
              <a:t>text</a:t>
            </a:r>
            <a:endParaRPr lang="en-US" altLang="ja-JP"/>
          </a:p>
          <a:p>
            <a:pPr algn="l"/>
            <a:r>
              <a:rPr lang="en-US" altLang="ja-JP"/>
              <a:t>スクエア東京の安心の30日間返金保証制度をご紹介します。</a:t>
            </a:r>
            <a:endParaRPr lang="en-US" altLang="ja-JP"/>
          </a:p>
          <a:p>
            <a:pPr algn="l"/>
            <a:endParaRPr lang="en-US" altLang="ja-JP"/>
          </a:p>
          <a:p>
            <a:pPr algn="l"/>
            <a:r>
              <a:rPr lang="ja-JP" altLang="en-US"/>
              <a:t>その下にこの画像</a:t>
            </a:r>
            <a:endParaRPr lang="ja-JP" altLang="en-US"/>
          </a:p>
          <a:p>
            <a:pPr algn="l"/>
            <a:r>
              <a:rPr lang="ja-JP" altLang="en-US"/>
              <a:t>設置</a:t>
            </a:r>
            <a:endParaRPr lang="ja-JP" altLang="en-US"/>
          </a:p>
          <a:p>
            <a:pPr algn="l"/>
            <a:r>
              <a:rPr lang="en-US" altLang="ja-JP"/>
              <a:t>860*360</a:t>
            </a:r>
            <a:endParaRPr lang="en-US" altLang="ja-JP"/>
          </a:p>
        </p:txBody>
      </p:sp>
      <p:cxnSp>
        <p:nvCxnSpPr>
          <p:cNvPr id="14" name="直線コネクタ 13"/>
          <p:cNvCxnSpPr/>
          <p:nvPr/>
        </p:nvCxnSpPr>
        <p:spPr>
          <a:xfrm>
            <a:off x="2334895" y="5949315"/>
            <a:ext cx="1861820" cy="1339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ボックス 14"/>
          <p:cNvSpPr txBox="1"/>
          <p:nvPr/>
        </p:nvSpPr>
        <p:spPr>
          <a:xfrm>
            <a:off x="9650095" y="70485"/>
            <a:ext cx="226441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画像には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イメージサイズタグ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en-US" altLang="ja-JP">
                <a:solidFill>
                  <a:srgbClr val="FF0000"/>
                </a:solidFill>
              </a:rPr>
              <a:t>ALT</a:t>
            </a:r>
            <a:endParaRPr lang="en-US" altLang="ja-JP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は必ず入れてください</a:t>
            </a:r>
            <a:endParaRPr lang="ja-JP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コンテンツプレースホルダ 7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119120" y="1189355"/>
            <a:ext cx="8896985" cy="5286375"/>
          </a:xfrm>
          <a:prstGeom prst="rect">
            <a:avLst/>
          </a:prstGeom>
        </p:spPr>
      </p:pic>
      <p:cxnSp>
        <p:nvCxnSpPr>
          <p:cNvPr id="2" name="直線コネクタ 1"/>
          <p:cNvCxnSpPr/>
          <p:nvPr/>
        </p:nvCxnSpPr>
        <p:spPr>
          <a:xfrm>
            <a:off x="1614805" y="4467860"/>
            <a:ext cx="2633345" cy="33909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線コネクタ 2"/>
          <p:cNvCxnSpPr/>
          <p:nvPr/>
        </p:nvCxnSpPr>
        <p:spPr>
          <a:xfrm>
            <a:off x="1741805" y="4594860"/>
            <a:ext cx="2527300" cy="104521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ボックス 3"/>
          <p:cNvSpPr txBox="1"/>
          <p:nvPr/>
        </p:nvSpPr>
        <p:spPr>
          <a:xfrm>
            <a:off x="287655" y="3672840"/>
            <a:ext cx="334391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ja-JP"/>
              <a:t>※</a:t>
            </a:r>
            <a:r>
              <a:rPr lang="ja-JP" altLang="en-US"/>
              <a:t>付のキャプションの門司サイズ</a:t>
            </a:r>
            <a:endParaRPr lang="ja-JP" altLang="en-US"/>
          </a:p>
          <a:p>
            <a:r>
              <a:rPr lang="ja-JP" altLang="en-US"/>
              <a:t>すべて</a:t>
            </a:r>
            <a:endParaRPr lang="ja-JP" altLang="en-US"/>
          </a:p>
          <a:p>
            <a:r>
              <a:rPr lang="ja-JP" altLang="en-US"/>
              <a:t>１４</a:t>
            </a:r>
            <a:r>
              <a:rPr lang="en-US" altLang="ja-JP"/>
              <a:t>PX</a:t>
            </a:r>
            <a:r>
              <a:rPr lang="ja-JP" altLang="en-US"/>
              <a:t>に統一</a:t>
            </a:r>
            <a:endParaRPr lang="ja-JP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テキストボックス 1"/>
          <p:cNvSpPr txBox="1"/>
          <p:nvPr/>
        </p:nvSpPr>
        <p:spPr>
          <a:xfrm>
            <a:off x="369570" y="311150"/>
            <a:ext cx="67627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https://loopstokyo.sakura.ne.jp/tokyo0113/confirmation/virtually.html</a:t>
            </a:r>
            <a:endParaRPr lang="ja-JP" altLang="en-US"/>
          </a:p>
        </p:txBody>
      </p:sp>
      <p:pic>
        <p:nvPicPr>
          <p:cNvPr id="3" name="コンテンツプレースホルダ 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891915" y="838200"/>
            <a:ext cx="7877175" cy="4680585"/>
          </a:xfrm>
          <a:prstGeom prst="rect">
            <a:avLst/>
          </a:prstGeom>
        </p:spPr>
      </p:pic>
      <p:cxnSp>
        <p:nvCxnSpPr>
          <p:cNvPr id="4" name="直線コネクタ 3"/>
          <p:cNvCxnSpPr/>
          <p:nvPr/>
        </p:nvCxnSpPr>
        <p:spPr>
          <a:xfrm>
            <a:off x="1666240" y="3644900"/>
            <a:ext cx="3240405" cy="32893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コネクタ 4"/>
          <p:cNvCxnSpPr/>
          <p:nvPr/>
        </p:nvCxnSpPr>
        <p:spPr>
          <a:xfrm flipV="1">
            <a:off x="1865630" y="4220210"/>
            <a:ext cx="2938145" cy="30988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ボックス 5"/>
          <p:cNvSpPr txBox="1"/>
          <p:nvPr/>
        </p:nvSpPr>
        <p:spPr>
          <a:xfrm>
            <a:off x="688340" y="4258310"/>
            <a:ext cx="25088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>
                <a:solidFill>
                  <a:srgbClr val="FF0000"/>
                </a:solidFill>
              </a:rPr>
              <a:t>プラポリの小見出しに</a:t>
            </a:r>
            <a:endParaRPr lang="ja-JP" altLang="en-US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以下同</a:t>
            </a:r>
            <a:endParaRPr lang="ja-JP" altLang="en-US">
              <a:solidFill>
                <a:srgbClr val="FF0000"/>
              </a:solidFill>
            </a:endParaRPr>
          </a:p>
          <a:p>
            <a:endParaRPr lang="ja-JP" altLang="en-US">
              <a:solidFill>
                <a:srgbClr val="FF0000"/>
              </a:solidFill>
            </a:endParaRPr>
          </a:p>
        </p:txBody>
      </p:sp>
      <p:cxnSp>
        <p:nvCxnSpPr>
          <p:cNvPr id="7" name="直線コネクタ 6"/>
          <p:cNvCxnSpPr/>
          <p:nvPr/>
        </p:nvCxnSpPr>
        <p:spPr>
          <a:xfrm flipV="1">
            <a:off x="3168015" y="4889500"/>
            <a:ext cx="1811020" cy="115189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ボックス 7"/>
          <p:cNvSpPr txBox="1"/>
          <p:nvPr/>
        </p:nvSpPr>
        <p:spPr>
          <a:xfrm>
            <a:off x="2581910" y="6175375"/>
            <a:ext cx="19240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余白１３０％ぐらい</a:t>
            </a:r>
            <a:endParaRPr lang="ja-JP" altLang="en-US"/>
          </a:p>
        </p:txBody>
      </p:sp>
      <p:cxnSp>
        <p:nvCxnSpPr>
          <p:cNvPr id="9" name="直線コネクタ 8"/>
          <p:cNvCxnSpPr/>
          <p:nvPr/>
        </p:nvCxnSpPr>
        <p:spPr>
          <a:xfrm>
            <a:off x="2376170" y="2286635"/>
            <a:ext cx="2581910" cy="138874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ボックス 9"/>
          <p:cNvSpPr txBox="1"/>
          <p:nvPr/>
        </p:nvSpPr>
        <p:spPr>
          <a:xfrm>
            <a:off x="184785" y="3675380"/>
            <a:ext cx="56146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こちらのページのご案内は、法人契約の対象となります。</a:t>
            </a:r>
            <a:endParaRPr lang="ja-JP" altLang="en-US"/>
          </a:p>
        </p:txBody>
      </p:sp>
      <p:sp>
        <p:nvSpPr>
          <p:cNvPr id="12" name="テキストボックス 11"/>
          <p:cNvSpPr txBox="1"/>
          <p:nvPr/>
        </p:nvSpPr>
        <p:spPr>
          <a:xfrm>
            <a:off x="1032510" y="1918335"/>
            <a:ext cx="2240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>
                <a:sym typeface="+mn-ea"/>
              </a:rPr>
              <a:t>実質的支配者の概要</a:t>
            </a:r>
            <a:endParaRPr lang="ja-JP" altLang="en-US">
              <a:sym typeface="+mn-ea"/>
            </a:endParaRPr>
          </a:p>
        </p:txBody>
      </p:sp>
      <p:cxnSp>
        <p:nvCxnSpPr>
          <p:cNvPr id="13" name="直線コネクタ 12"/>
          <p:cNvCxnSpPr/>
          <p:nvPr/>
        </p:nvCxnSpPr>
        <p:spPr>
          <a:xfrm flipV="1">
            <a:off x="2026285" y="4652645"/>
            <a:ext cx="2860040" cy="67945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ボックス 13"/>
          <p:cNvSpPr txBox="1"/>
          <p:nvPr/>
        </p:nvSpPr>
        <p:spPr>
          <a:xfrm>
            <a:off x="1059180" y="5485765"/>
            <a:ext cx="21786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ja-JP"/>
              <a:t>※</a:t>
            </a:r>
            <a:r>
              <a:rPr lang="ja-JP" altLang="en-US"/>
              <a:t>付の文字</a:t>
            </a:r>
            <a:r>
              <a:rPr lang="ja-JP" altLang="en-US"/>
              <a:t>サイズに</a:t>
            </a:r>
            <a:endParaRPr lang="ja-JP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コンテンツプレースホルダ 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3056255" y="1269365"/>
            <a:ext cx="9144635" cy="5433060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184150" y="217805"/>
            <a:ext cx="55391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https://loopstokyo.sakura.ne.jp/tokyo0113/confirmation/</a:t>
            </a:r>
            <a:endParaRPr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2118360" y="1895475"/>
            <a:ext cx="2284095" cy="15944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テキストボックス 4"/>
          <p:cNvSpPr txBox="1"/>
          <p:nvPr/>
        </p:nvSpPr>
        <p:spPr>
          <a:xfrm>
            <a:off x="266700" y="1586865"/>
            <a:ext cx="32581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お申し込みについての補足事項</a:t>
            </a:r>
            <a:endParaRPr lang="ja-JP" altLang="en-US"/>
          </a:p>
        </p:txBody>
      </p:sp>
      <p:sp>
        <p:nvSpPr>
          <p:cNvPr id="6" name="四角形 5"/>
          <p:cNvSpPr/>
          <p:nvPr/>
        </p:nvSpPr>
        <p:spPr>
          <a:xfrm>
            <a:off x="4001770" y="3829685"/>
            <a:ext cx="1687195" cy="27749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cxnSp>
        <p:nvCxnSpPr>
          <p:cNvPr id="7" name="直線コネクタ 6"/>
          <p:cNvCxnSpPr/>
          <p:nvPr/>
        </p:nvCxnSpPr>
        <p:spPr>
          <a:xfrm>
            <a:off x="2129155" y="3078480"/>
            <a:ext cx="1758950" cy="72072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ボックス 7"/>
          <p:cNvSpPr txBox="1"/>
          <p:nvPr/>
        </p:nvSpPr>
        <p:spPr>
          <a:xfrm>
            <a:off x="1532255" y="2859405"/>
            <a:ext cx="1367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とるつめ</a:t>
            </a:r>
            <a:endParaRPr lang="ja-JP" altLang="en-US"/>
          </a:p>
        </p:txBody>
      </p:sp>
      <p:cxnSp>
        <p:nvCxnSpPr>
          <p:cNvPr id="9" name="直線コネクタ 8"/>
          <p:cNvCxnSpPr/>
          <p:nvPr/>
        </p:nvCxnSpPr>
        <p:spPr>
          <a:xfrm>
            <a:off x="1110615" y="3150235"/>
            <a:ext cx="3199765" cy="108013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ボックス 9"/>
          <p:cNvSpPr txBox="1"/>
          <p:nvPr/>
        </p:nvSpPr>
        <p:spPr>
          <a:xfrm>
            <a:off x="369570" y="3006725"/>
            <a:ext cx="263080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他と同じ</a:t>
            </a:r>
            <a:endParaRPr lang="ja-JP" altLang="en-US"/>
          </a:p>
          <a:p>
            <a:r>
              <a:rPr lang="ja-JP" altLang="en-US"/>
              <a:t>中見出しの下の説明文に</a:t>
            </a:r>
            <a:endParaRPr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2602230" y="6473825"/>
            <a:ext cx="4290060" cy="22860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ボックス 11"/>
          <p:cNvSpPr txBox="1"/>
          <p:nvPr/>
        </p:nvSpPr>
        <p:spPr>
          <a:xfrm>
            <a:off x="318135" y="5918200"/>
            <a:ext cx="268922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矩形追加　それぞれリンク</a:t>
            </a:r>
            <a:endParaRPr lang="ja-JP" altLang="en-US"/>
          </a:p>
          <a:p>
            <a:r>
              <a:rPr lang="ja-JP" altLang="en-US"/>
              <a:t>ご利用のながれ</a:t>
            </a:r>
            <a:endParaRPr lang="ja-JP" altLang="en-US"/>
          </a:p>
          <a:p>
            <a:r>
              <a:rPr lang="ja-JP" altLang="en-US"/>
              <a:t>お申し込みフォーム　　</a:t>
            </a:r>
            <a:endParaRPr lang="ja-JP" altLang="en-US"/>
          </a:p>
        </p:txBody>
      </p:sp>
      <p:cxnSp>
        <p:nvCxnSpPr>
          <p:cNvPr id="13" name="直線コネクタ 12"/>
          <p:cNvCxnSpPr/>
          <p:nvPr/>
        </p:nvCxnSpPr>
        <p:spPr>
          <a:xfrm>
            <a:off x="1202690" y="5465445"/>
            <a:ext cx="3456940" cy="43243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ボックス 13"/>
          <p:cNvSpPr txBox="1"/>
          <p:nvPr/>
        </p:nvSpPr>
        <p:spPr>
          <a:xfrm>
            <a:off x="616585" y="5362575"/>
            <a:ext cx="4707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１４</a:t>
            </a:r>
            <a:r>
              <a:rPr lang="en-US" altLang="ja-JP"/>
              <a:t>PX</a:t>
            </a:r>
            <a:r>
              <a:rPr lang="ja-JP" altLang="en-US"/>
              <a:t>　下寄りにみえるのボタンの高さの中央に</a:t>
            </a:r>
            <a:endParaRPr lang="ja-JP" altLang="en-US"/>
          </a:p>
        </p:txBody>
      </p:sp>
      <p:sp>
        <p:nvSpPr>
          <p:cNvPr id="15" name="テキストボックス 14"/>
          <p:cNvSpPr txBox="1"/>
          <p:nvPr/>
        </p:nvSpPr>
        <p:spPr>
          <a:xfrm>
            <a:off x="9650095" y="70485"/>
            <a:ext cx="226441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>
                <a:solidFill>
                  <a:srgbClr val="FF0000"/>
                </a:solidFill>
              </a:rPr>
              <a:t>画像には</a:t>
            </a:r>
            <a:r>
              <a:rPr lang="ja-JP" altLang="en-US">
                <a:solidFill>
                  <a:srgbClr val="FF0000"/>
                </a:solidFill>
                <a:sym typeface="+mn-ea"/>
              </a:rPr>
              <a:t>　画像後送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イメージサイズタグ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en-US" altLang="ja-JP">
                <a:solidFill>
                  <a:srgbClr val="FF0000"/>
                </a:solidFill>
              </a:rPr>
              <a:t>ALT</a:t>
            </a:r>
            <a:endParaRPr lang="en-US" altLang="ja-JP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は必ず入れてください</a:t>
            </a:r>
            <a:endParaRPr lang="ja-JP" altLang="en-US">
              <a:solidFill>
                <a:srgbClr val="FF0000"/>
              </a:solidFill>
            </a:endParaRPr>
          </a:p>
        </p:txBody>
      </p:sp>
      <p:cxnSp>
        <p:nvCxnSpPr>
          <p:cNvPr id="16" name="直線コネクタ 15"/>
          <p:cNvCxnSpPr/>
          <p:nvPr/>
        </p:nvCxnSpPr>
        <p:spPr>
          <a:xfrm>
            <a:off x="1480820" y="4837430"/>
            <a:ext cx="4876800" cy="72072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ボックス 16"/>
          <p:cNvSpPr txBox="1"/>
          <p:nvPr/>
        </p:nvSpPr>
        <p:spPr>
          <a:xfrm>
            <a:off x="1130935" y="466344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太字</a:t>
            </a:r>
            <a:endParaRPr lang="ja-JP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コンテンツプレースホルダ 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2058670" y="683895"/>
            <a:ext cx="9782175" cy="5812155"/>
          </a:xfrm>
          <a:prstGeom prst="rect">
            <a:avLst/>
          </a:prstGeom>
        </p:spPr>
      </p:pic>
      <p:sp>
        <p:nvSpPr>
          <p:cNvPr id="3" name="テキストボックス 2"/>
          <p:cNvSpPr txBox="1"/>
          <p:nvPr/>
        </p:nvSpPr>
        <p:spPr>
          <a:xfrm>
            <a:off x="287020" y="187325"/>
            <a:ext cx="50844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https://loopstokyo.sakura.ne.jp/tokyo0113/number/</a:t>
            </a:r>
            <a:endParaRPr lang="ja-JP" altLang="en-US"/>
          </a:p>
        </p:txBody>
      </p:sp>
      <p:sp>
        <p:nvSpPr>
          <p:cNvPr id="4" name="四角形 3"/>
          <p:cNvSpPr/>
          <p:nvPr/>
        </p:nvSpPr>
        <p:spPr>
          <a:xfrm>
            <a:off x="2982595" y="2698115"/>
            <a:ext cx="3169285" cy="68897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5" name="四角形 4"/>
          <p:cNvSpPr/>
          <p:nvPr/>
        </p:nvSpPr>
        <p:spPr>
          <a:xfrm>
            <a:off x="3305175" y="4986020"/>
            <a:ext cx="5360035" cy="68897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6" name="テキストボックス 5"/>
          <p:cNvSpPr txBox="1"/>
          <p:nvPr/>
        </p:nvSpPr>
        <p:spPr>
          <a:xfrm>
            <a:off x="287020" y="1058545"/>
            <a:ext cx="20866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前のページと同じ修正</a:t>
            </a:r>
            <a:endParaRPr lang="ja-JP" altLang="en-US"/>
          </a:p>
        </p:txBody>
      </p:sp>
      <p:cxnSp>
        <p:nvCxnSpPr>
          <p:cNvPr id="7" name="直線コネクタ 6"/>
          <p:cNvCxnSpPr/>
          <p:nvPr/>
        </p:nvCxnSpPr>
        <p:spPr>
          <a:xfrm>
            <a:off x="1604010" y="1576705"/>
            <a:ext cx="1430020" cy="113157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/>
          <p:cNvCxnSpPr/>
          <p:nvPr/>
        </p:nvCxnSpPr>
        <p:spPr>
          <a:xfrm>
            <a:off x="1731010" y="1703705"/>
            <a:ext cx="1642745" cy="337058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ボックス 14"/>
          <p:cNvSpPr txBox="1"/>
          <p:nvPr/>
        </p:nvSpPr>
        <p:spPr>
          <a:xfrm>
            <a:off x="9650095" y="70485"/>
            <a:ext cx="226441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>
                <a:solidFill>
                  <a:srgbClr val="FF0000"/>
                </a:solidFill>
              </a:rPr>
              <a:t>画像には</a:t>
            </a:r>
            <a:r>
              <a:rPr lang="ja-JP" altLang="en-US">
                <a:solidFill>
                  <a:srgbClr val="FF0000"/>
                </a:solidFill>
                <a:sym typeface="+mn-ea"/>
              </a:rPr>
              <a:t>　画像後送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イメージサイズタグ</a:t>
            </a:r>
            <a:endParaRPr lang="ja-JP" altLang="en-US">
              <a:solidFill>
                <a:srgbClr val="FF0000"/>
              </a:solidFill>
            </a:endParaRPr>
          </a:p>
          <a:p>
            <a:pPr algn="l"/>
            <a:r>
              <a:rPr lang="en-US" altLang="ja-JP">
                <a:solidFill>
                  <a:srgbClr val="FF0000"/>
                </a:solidFill>
              </a:rPr>
              <a:t>ALT</a:t>
            </a:r>
            <a:endParaRPr lang="en-US" altLang="ja-JP">
              <a:solidFill>
                <a:srgbClr val="FF0000"/>
              </a:solidFill>
            </a:endParaRPr>
          </a:p>
          <a:p>
            <a:pPr algn="l"/>
            <a:r>
              <a:rPr lang="ja-JP" altLang="en-US">
                <a:solidFill>
                  <a:srgbClr val="FF0000"/>
                </a:solidFill>
              </a:rPr>
              <a:t>は必ず入れてください</a:t>
            </a:r>
            <a:endParaRPr lang="ja-JP" altLang="en-US">
              <a:solidFill>
                <a:srgbClr val="FF0000"/>
              </a:solidFill>
            </a:endParaRPr>
          </a:p>
        </p:txBody>
      </p:sp>
      <p:cxnSp>
        <p:nvCxnSpPr>
          <p:cNvPr id="9" name="直線コネクタ 8"/>
          <p:cNvCxnSpPr/>
          <p:nvPr/>
        </p:nvCxnSpPr>
        <p:spPr>
          <a:xfrm flipV="1">
            <a:off x="739775" y="2522855"/>
            <a:ext cx="2757805" cy="133985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ボックス 9"/>
          <p:cNvSpPr txBox="1"/>
          <p:nvPr/>
        </p:nvSpPr>
        <p:spPr>
          <a:xfrm>
            <a:off x="125095" y="2522855"/>
            <a:ext cx="24098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ja-JP" altLang="en-US"/>
              <a:t>電話番号取得について</a:t>
            </a:r>
            <a:endParaRPr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1686560" y="4416425"/>
            <a:ext cx="5165090" cy="740410"/>
          </a:xfrm>
          <a:prstGeom prst="line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ボックス 11"/>
          <p:cNvSpPr txBox="1"/>
          <p:nvPr/>
        </p:nvSpPr>
        <p:spPr>
          <a:xfrm>
            <a:off x="626745" y="4375150"/>
            <a:ext cx="19011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ja-JP" altLang="en-US"/>
              <a:t>050電話番号取得</a:t>
            </a:r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1939</Words>
  <Application>WPS Presentation</Application>
  <PresentationFormat>宽屏</PresentationFormat>
  <Paragraphs>246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ＭＳ Ｐゴシック</vt:lpstr>
      <vt:lpstr>Wingdings</vt:lpstr>
      <vt:lpstr>Calibri Light</vt:lpstr>
      <vt:lpstr>Calibri</vt:lpstr>
      <vt:lpstr>Microsoft YaHei</vt:lpstr>
      <vt:lpstr>ＭＳ Ｐゴシック</vt:lpstr>
      <vt:lpstr>Arial Unicode MS</vt:lpstr>
      <vt:lpstr>Office テーマ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81807</dc:creator>
  <cp:lastModifiedBy>81807</cp:lastModifiedBy>
  <cp:revision>53</cp:revision>
  <dcterms:created xsi:type="dcterms:W3CDTF">2024-02-02T00:15:06Z</dcterms:created>
  <dcterms:modified xsi:type="dcterms:W3CDTF">2024-02-02T01:25:52Z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1041-10.8.2.6709</vt:lpwstr>
  </property>
</Properties>
</file>

<file path=docProps/thumbnail.jpeg>
</file>